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9" r:id="rId4"/>
    <p:sldId id="266" r:id="rId5"/>
    <p:sldId id="276" r:id="rId6"/>
    <p:sldId id="264" r:id="rId7"/>
    <p:sldId id="265" r:id="rId8"/>
    <p:sldId id="267" r:id="rId9"/>
    <p:sldId id="277" r:id="rId10"/>
    <p:sldId id="258" r:id="rId11"/>
    <p:sldId id="268" r:id="rId12"/>
    <p:sldId id="270" r:id="rId13"/>
    <p:sldId id="271" r:id="rId14"/>
    <p:sldId id="272" r:id="rId15"/>
    <p:sldId id="273" r:id="rId16"/>
    <p:sldId id="262" r:id="rId17"/>
    <p:sldId id="274" r:id="rId18"/>
    <p:sldId id="278" r:id="rId19"/>
    <p:sldId id="261" r:id="rId20"/>
    <p:sldId id="260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308" autoAdjust="0"/>
  </p:normalViewPr>
  <p:slideViewPr>
    <p:cSldViewPr>
      <p:cViewPr varScale="1">
        <p:scale>
          <a:sx n="71" d="100"/>
          <a:sy n="71" d="100"/>
        </p:scale>
        <p:origin x="-2320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B7E23-66B2-4F4C-BF0F-B55C96F47F09}" type="datetimeFigureOut">
              <a:rPr lang="en-US" smtClean="0"/>
              <a:t>17/09/2014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http://mermaid.madgik.di.uoa.gr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D5439-F816-4E7A-B3B1-67F80213E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16413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1CA2E-4EAE-4F5C-8AE3-25C04BC42696}" type="datetimeFigureOut">
              <a:rPr lang="en-US" smtClean="0"/>
              <a:t>17/09/2014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http://mermaid.madgik.di.uoa.gr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A1BA58-C3D0-4388-AD9D-E936B7C65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36784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Data,</a:t>
            </a:r>
            <a:r>
              <a:rPr lang="en-US" baseline="0" dirty="0" smtClean="0"/>
              <a:t> Models, and Decisions. All relevant documents should be uploaded in the repository.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1BA58-C3D0-4388-AD9D-E936B7C659DE}" type="slidenum">
              <a:rPr lang="en-US" smtClean="0"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http://mermaid.madgik.di.uoa.gr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700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17/09/2014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17/09/2014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17/09/2014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17/09/2014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17/09/2014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17/09/2014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17/09/2014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17/09/2014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17/09/2014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17/09/2014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17/09/2014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17/09/2014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mermaid.madgik.di.uoa.gr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od2.eu/" TargetMode="External"/><Relationship Id="rId3" Type="http://schemas.openxmlformats.org/officeDocument/2006/relationships/hyperlink" Target="http://publicdata.eu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ermaid.madgik.di.uoa.gr/oai?verb=Identify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ermaid.madgik.di.uoa.gr/" TargetMode="Externa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2438400"/>
            <a:ext cx="6629400" cy="1341876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bg2">
                    <a:lumMod val="25000"/>
                  </a:schemeClr>
                </a:solidFill>
              </a:rPr>
              <a:t>Mermaid </a:t>
            </a:r>
            <a:br>
              <a:rPr lang="en-US" sz="48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4800" dirty="0" smtClean="0">
                <a:solidFill>
                  <a:schemeClr val="bg2">
                    <a:lumMod val="25000"/>
                  </a:schemeClr>
                </a:solidFill>
              </a:rPr>
              <a:t>Resources Repository</a:t>
            </a:r>
            <a:endParaRPr lang="en-US" sz="4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86200"/>
            <a:ext cx="6553200" cy="1371600"/>
          </a:xfrm>
        </p:spPr>
        <p:txBody>
          <a:bodyPr>
            <a:noAutofit/>
          </a:bodyPr>
          <a:lstStyle/>
          <a:p>
            <a:pPr lvl="0">
              <a:spcBef>
                <a:spcPts val="300"/>
              </a:spcBef>
              <a:buClr>
                <a:srgbClr val="629DD1">
                  <a:lumMod val="60000"/>
                  <a:lumOff val="40000"/>
                </a:srgbClr>
              </a:buClr>
              <a:buSzPct val="110000"/>
            </a:pPr>
            <a:r>
              <a:rPr lang="en-US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ews Gothic MT"/>
              </a:rPr>
              <a:t/>
            </a:r>
            <a:br>
              <a:rPr lang="en-US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ews Gothic MT"/>
              </a:rPr>
            </a:br>
            <a:r>
              <a:rPr lang="en-US"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ews Gothic MT"/>
              </a:rPr>
              <a:t>Yannis</a:t>
            </a:r>
            <a:r>
              <a:rPr lang="en-US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ews Gothic MT"/>
              </a:rPr>
              <a:t> </a:t>
            </a:r>
            <a:r>
              <a:rPr 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News Gothic MT"/>
              </a:rPr>
              <a:t>Ioannidis, Professor</a:t>
            </a:r>
          </a:p>
          <a:p>
            <a:pPr lvl="0">
              <a:spcBef>
                <a:spcPts val="300"/>
              </a:spcBef>
              <a:buClr>
                <a:srgbClr val="629DD1">
                  <a:lumMod val="60000"/>
                  <a:lumOff val="40000"/>
                </a:srgbClr>
              </a:buClr>
              <a:buSzPct val="110000"/>
            </a:pPr>
            <a:r>
              <a:rPr lang="en-US"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ews Gothic MT"/>
              </a:rPr>
              <a:t>Evita</a:t>
            </a:r>
            <a:r>
              <a:rPr lang="en-US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ews Gothic MT"/>
              </a:rPr>
              <a:t> </a:t>
            </a:r>
            <a:r>
              <a:rPr lang="en-US"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ews Gothic MT"/>
              </a:rPr>
              <a:t>Mailli</a:t>
            </a:r>
            <a:endParaRPr lang="en-US" b="1" dirty="0">
              <a:solidFill>
                <a:prstClr val="black">
                  <a:lumMod val="85000"/>
                  <a:lumOff val="15000"/>
                </a:prstClr>
              </a:solidFill>
              <a:latin typeface="News Gothic MT"/>
            </a:endParaRPr>
          </a:p>
          <a:p>
            <a:pPr lvl="0">
              <a:spcBef>
                <a:spcPts val="300"/>
              </a:spcBef>
              <a:buClr>
                <a:srgbClr val="629DD1">
                  <a:lumMod val="60000"/>
                  <a:lumOff val="40000"/>
                </a:srgbClr>
              </a:buClr>
              <a:buSzPct val="110000"/>
            </a:pP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News Gothic MT"/>
              </a:rPr>
              <a:t>University of Athens</a:t>
            </a:r>
            <a:b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News Gothic MT"/>
              </a:rPr>
            </a:b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News Gothic MT"/>
              </a:rPr>
              <a:t>Dept. of Informatics &amp; 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ews Gothic MT"/>
              </a:rPr>
              <a:t>Telecom.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News Gothic MT"/>
              </a:rPr>
              <a:t/>
            </a:r>
            <a:b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News Gothic MT"/>
              </a:rPr>
            </a:b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  <a:latin typeface="News Gothic MT"/>
              </a:rPr>
              <a:t>MaDgIK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News Gothic MT"/>
              </a:rPr>
              <a:t> Lab</a:t>
            </a:r>
          </a:p>
          <a:p>
            <a:endParaRPr lang="en-US" dirty="0"/>
          </a:p>
        </p:txBody>
      </p:sp>
      <p:pic>
        <p:nvPicPr>
          <p:cNvPr id="4" name="Picture 3" descr="mermaid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79" y="1828800"/>
            <a:ext cx="1962978" cy="1962978"/>
          </a:xfrm>
          <a:prstGeom prst="rect">
            <a:avLst/>
          </a:prstGeom>
        </p:spPr>
      </p:pic>
      <p:pic>
        <p:nvPicPr>
          <p:cNvPr id="5" name="Picture 4" descr="ekpa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0"/>
            <a:ext cx="3136900" cy="876300"/>
          </a:xfrm>
          <a:prstGeom prst="rect">
            <a:avLst/>
          </a:prstGeom>
        </p:spPr>
      </p:pic>
      <p:pic>
        <p:nvPicPr>
          <p:cNvPr id="6" name="Picture 5" descr="madgik-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300" y="381000"/>
            <a:ext cx="2425700" cy="92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776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Overview</a:t>
            </a: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8800"/>
            <a:ext cx="7467600" cy="4419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Updated </a:t>
            </a:r>
            <a:r>
              <a:rPr lang="en-US" dirty="0" err="1" smtClean="0"/>
              <a:t>url</a:t>
            </a:r>
            <a:r>
              <a:rPr lang="en-US" dirty="0" smtClean="0"/>
              <a:t> address - </a:t>
            </a:r>
            <a:r>
              <a:rPr lang="en-US" dirty="0" smtClean="0">
                <a:hlinkClick r:id="rId3"/>
              </a:rPr>
              <a:t>http://mermaid.madgik.di.uoa.gr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Created metadata schema (Dublin Core).</a:t>
            </a:r>
          </a:p>
          <a:p>
            <a:endParaRPr lang="en-US" dirty="0"/>
          </a:p>
          <a:p>
            <a:r>
              <a:rPr lang="en-US" dirty="0" smtClean="0"/>
              <a:t>Created automated feed to expose metadata to harvesters.</a:t>
            </a:r>
          </a:p>
          <a:p>
            <a:endParaRPr lang="en-US" dirty="0" smtClean="0"/>
          </a:p>
          <a:p>
            <a:r>
              <a:rPr lang="en-US" dirty="0" smtClean="0"/>
              <a:t>Partners can now create accounts and upload resources, and view private content.</a:t>
            </a:r>
          </a:p>
          <a:p>
            <a:endParaRPr lang="en-US" dirty="0"/>
          </a:p>
          <a:p>
            <a:r>
              <a:rPr lang="en-US" dirty="0" smtClean="0"/>
              <a:t>Created new section (WP 8) to clearly identify resources needs.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3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67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Structure – new section (WP 8)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Resources overview</a:t>
            </a:r>
            <a:br>
              <a:rPr lang="en-US" sz="3200" b="1" dirty="0" smtClean="0"/>
            </a:br>
            <a:endParaRPr lang="en-US" sz="3200" b="1" dirty="0"/>
          </a:p>
          <a:p>
            <a:pPr lvl="1"/>
            <a:r>
              <a:rPr lang="en-US" dirty="0" smtClean="0"/>
              <a:t>An overview of Mermaid’s available resources / results.</a:t>
            </a:r>
          </a:p>
          <a:p>
            <a:pPr lvl="1"/>
            <a:r>
              <a:rPr lang="en-US" dirty="0" smtClean="0"/>
              <a:t>Clear picture to partners and reviewers.</a:t>
            </a:r>
          </a:p>
          <a:p>
            <a:pPr lvl="1"/>
            <a:endParaRPr lang="en-US" dirty="0" smtClean="0"/>
          </a:p>
          <a:p>
            <a:pPr marL="393192" lvl="1" indent="0">
              <a:buNone/>
            </a:pPr>
            <a:r>
              <a:rPr lang="en-US" b="1" dirty="0" smtClean="0"/>
              <a:t>Categories</a:t>
            </a:r>
          </a:p>
          <a:p>
            <a:pPr lvl="1"/>
            <a:r>
              <a:rPr lang="en-US" dirty="0" smtClean="0"/>
              <a:t>Cost-Benefit Analysis</a:t>
            </a:r>
          </a:p>
          <a:p>
            <a:pPr lvl="1"/>
            <a:r>
              <a:rPr lang="en-US" dirty="0" smtClean="0"/>
              <a:t>Environmental Impact Assessment</a:t>
            </a:r>
          </a:p>
          <a:p>
            <a:pPr lvl="1"/>
            <a:r>
              <a:rPr lang="en-US" dirty="0" smtClean="0"/>
              <a:t>Financial and Economic Assessment</a:t>
            </a:r>
          </a:p>
          <a:p>
            <a:pPr lvl="1"/>
            <a:r>
              <a:rPr lang="en-US" dirty="0" smtClean="0"/>
              <a:t>General resources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70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– new section (WP 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2362200"/>
            <a:ext cx="4572000" cy="30480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Resources subcategories</a:t>
            </a:r>
          </a:p>
          <a:p>
            <a:endParaRPr lang="en-US" dirty="0"/>
          </a:p>
          <a:p>
            <a:pPr lvl="1"/>
            <a:r>
              <a:rPr lang="en-US" sz="2200" dirty="0" smtClean="0"/>
              <a:t>Produced </a:t>
            </a:r>
            <a:r>
              <a:rPr lang="en-US" sz="2200" b="1" dirty="0" smtClean="0"/>
              <a:t>inside</a:t>
            </a:r>
            <a:r>
              <a:rPr lang="en-US" sz="2200" dirty="0" smtClean="0"/>
              <a:t> Mermaid</a:t>
            </a:r>
          </a:p>
          <a:p>
            <a:endParaRPr lang="en-US" sz="2400" dirty="0"/>
          </a:p>
          <a:p>
            <a:pPr lvl="1"/>
            <a:r>
              <a:rPr lang="en-US" sz="2200" dirty="0" smtClean="0"/>
              <a:t>Produced </a:t>
            </a:r>
            <a:r>
              <a:rPr lang="en-US" sz="2200" b="1" dirty="0" smtClean="0"/>
              <a:t>outside</a:t>
            </a:r>
            <a:r>
              <a:rPr lang="en-US" sz="2200" dirty="0" smtClean="0"/>
              <a:t> Mermaid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978487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62788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Resources overview – missing information</a:t>
            </a:r>
            <a:endParaRPr lang="en-US" sz="36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828800"/>
            <a:ext cx="5202083" cy="4770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3417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7802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Policy 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Partners  - Sharing </a:t>
            </a:r>
            <a:r>
              <a:rPr lang="en-US" dirty="0"/>
              <a:t>and re-use of the data (or metadata) of the participating </a:t>
            </a:r>
            <a:r>
              <a:rPr lang="en-US" dirty="0" smtClean="0"/>
              <a:t>resource providers.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Last meeting: </a:t>
            </a:r>
            <a:r>
              <a:rPr lang="en-US" dirty="0"/>
              <a:t>Questionnaire did not work as expected - assessing the datasets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Conclusion: Initial </a:t>
            </a:r>
            <a:r>
              <a:rPr lang="en-US" dirty="0"/>
              <a:t>Policy should be constructed and partners could follow that recommendation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781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7802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Recommended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Heterogeneous Data</a:t>
            </a:r>
          </a:p>
          <a:p>
            <a:r>
              <a:rPr lang="en-US" dirty="0" smtClean="0"/>
              <a:t>Multiple Providers</a:t>
            </a:r>
          </a:p>
          <a:p>
            <a:endParaRPr lang="en-US" dirty="0" smtClean="0"/>
          </a:p>
          <a:p>
            <a:pPr lvl="1"/>
            <a:r>
              <a:rPr lang="en-US" sz="3600" dirty="0" smtClean="0"/>
              <a:t>Basic metadata schema: </a:t>
            </a:r>
            <a:r>
              <a:rPr lang="en-US" sz="3600" b="1" dirty="0"/>
              <a:t>Dublin Core </a:t>
            </a:r>
            <a:r>
              <a:rPr lang="en-US" sz="3600" b="1" dirty="0" smtClean="0"/>
              <a:t>format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  <a:p>
            <a:pPr lvl="1"/>
            <a:r>
              <a:rPr lang="en-US" sz="3600" b="1" dirty="0" smtClean="0"/>
              <a:t>Open Access Initiative </a:t>
            </a:r>
            <a:r>
              <a:rPr lang="en-US" sz="3600" dirty="0" smtClean="0"/>
              <a:t>(OAI) </a:t>
            </a:r>
            <a:r>
              <a:rPr lang="en-US" sz="3600" dirty="0"/>
              <a:t>support </a:t>
            </a:r>
            <a:r>
              <a:rPr lang="en-US" sz="3600" dirty="0" smtClean="0"/>
              <a:t>to expose metadata to the community 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085906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667512"/>
          </a:xfrm>
        </p:spPr>
        <p:txBody>
          <a:bodyPr>
            <a:noAutofit/>
          </a:bodyPr>
          <a:lstStyle/>
          <a:p>
            <a:r>
              <a:rPr lang="en-US" sz="4000" dirty="0" smtClean="0"/>
              <a:t>Digital agenda for Europe – Open Data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</a:t>
            </a:r>
            <a:r>
              <a:rPr lang="en-US" sz="1800" dirty="0" smtClean="0"/>
              <a:t>The </a:t>
            </a:r>
            <a:r>
              <a:rPr lang="en-US" sz="1800" dirty="0"/>
              <a:t>Commission's work in the area of open data is </a:t>
            </a:r>
            <a:r>
              <a:rPr lang="en-US" sz="1800" dirty="0" smtClean="0"/>
              <a:t>focusing </a:t>
            </a:r>
            <a:r>
              <a:rPr lang="en-US" sz="1800" dirty="0"/>
              <a:t>on generating value through re-use of a specific type of data – public sector information, sometimes also referred to as government data. That is all the information that public bodies produce, collect or pay for. Examples are: geographical information, statistics, weather data, </a:t>
            </a:r>
            <a:r>
              <a:rPr lang="en-US" sz="1800" b="1" dirty="0"/>
              <a:t>data from publicly funded research projects</a:t>
            </a:r>
            <a:r>
              <a:rPr lang="en-US" sz="1800" dirty="0"/>
              <a:t>, and </a:t>
            </a:r>
            <a:r>
              <a:rPr lang="en-US" sz="1800" dirty="0" smtClean="0"/>
              <a:t>digitized </a:t>
            </a:r>
            <a:r>
              <a:rPr lang="en-US" sz="1800" dirty="0"/>
              <a:t>books from libraries</a:t>
            </a:r>
            <a:r>
              <a:rPr lang="en-US" dirty="0" smtClean="0"/>
              <a:t>.”</a:t>
            </a:r>
          </a:p>
          <a:p>
            <a:endParaRPr lang="en-US" dirty="0"/>
          </a:p>
          <a:p>
            <a:r>
              <a:rPr lang="en-US" sz="1900" dirty="0" smtClean="0"/>
              <a:t>“The </a:t>
            </a:r>
            <a:r>
              <a:rPr lang="en-US" sz="1900" dirty="0"/>
              <a:t>Commission funds the "</a:t>
            </a:r>
            <a:r>
              <a:rPr lang="en-US" sz="1900" dirty="0">
                <a:hlinkClick r:id="rId2"/>
              </a:rPr>
              <a:t>LOD2 - Creating Knowledge out of Interlinked Data</a:t>
            </a:r>
            <a:r>
              <a:rPr lang="en-US" sz="1900" dirty="0"/>
              <a:t>" project, which </a:t>
            </a:r>
            <a:r>
              <a:rPr lang="en-US" sz="1900" dirty="0" smtClean="0"/>
              <a:t>developed </a:t>
            </a:r>
            <a:r>
              <a:rPr lang="en-US" sz="1900" dirty="0"/>
              <a:t>a prototype pan-European search portal, </a:t>
            </a:r>
            <a:r>
              <a:rPr lang="en-US" sz="1900" dirty="0">
                <a:hlinkClick r:id="rId3"/>
              </a:rPr>
              <a:t>publicdata.eu.</a:t>
            </a:r>
            <a:r>
              <a:rPr lang="en-US" sz="1900" dirty="0"/>
              <a:t> </a:t>
            </a:r>
            <a:r>
              <a:rPr lang="en-US" sz="1900" b="1" dirty="0"/>
              <a:t>This harvests metadata information from existing open data portal sites in Europe</a:t>
            </a:r>
            <a:r>
              <a:rPr lang="en-US" sz="1900" dirty="0"/>
              <a:t> and makes them searchable through a multi-lingual user interface.”</a:t>
            </a:r>
          </a:p>
        </p:txBody>
      </p:sp>
    </p:spTree>
    <p:extLst>
      <p:ext uri="{BB962C8B-B14F-4D97-AF65-F5344CB8AC3E}">
        <p14:creationId xmlns:p14="http://schemas.microsoft.com/office/powerpoint/2010/main" val="3613566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8229600" cy="7040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Open Archives Initiative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Open Archives Initiative Protocol for Metadata Harvesting </a:t>
            </a:r>
            <a:r>
              <a:rPr lang="en-US" dirty="0" smtClean="0"/>
              <a:t>provides </a:t>
            </a:r>
            <a:r>
              <a:rPr lang="en-US" dirty="0"/>
              <a:t>an application-independent interoperability framework based on </a:t>
            </a:r>
            <a:r>
              <a:rPr lang="en-US" i="1" dirty="0"/>
              <a:t>metadata harvesting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i="1" dirty="0"/>
              <a:t>Data Providers</a:t>
            </a:r>
            <a:r>
              <a:rPr lang="en-US" b="1" dirty="0"/>
              <a:t> </a:t>
            </a:r>
            <a:r>
              <a:rPr lang="en-US" dirty="0"/>
              <a:t>administer systems that support the OAI-PMH as a means of exposing metadata;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331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48512"/>
          </a:xfrm>
        </p:spPr>
        <p:txBody>
          <a:bodyPr>
            <a:noAutofit/>
          </a:bodyPr>
          <a:lstStyle/>
          <a:p>
            <a:r>
              <a:rPr lang="en-US" sz="3200" dirty="0" smtClean="0"/>
              <a:t>Workflow for uploading/linking and describing your resources in </a:t>
            </a:r>
            <a:r>
              <a:rPr lang="en-US" sz="3200" dirty="0" err="1" smtClean="0"/>
              <a:t>dublin</a:t>
            </a:r>
            <a:r>
              <a:rPr lang="en-US" sz="3200" dirty="0" smtClean="0"/>
              <a:t> core.</a:t>
            </a:r>
            <a:endParaRPr lang="en-US" sz="32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Create an account on </a:t>
            </a:r>
            <a:r>
              <a:rPr lang="en-US" b="1" dirty="0" smtClean="0"/>
              <a:t>mermaid.madgik.di.uoa.gr/user/register</a:t>
            </a:r>
          </a:p>
          <a:p>
            <a:endParaRPr lang="en-US" dirty="0"/>
          </a:p>
          <a:p>
            <a:r>
              <a:rPr lang="en-US" dirty="0" smtClean="0"/>
              <a:t>Confirm your email address</a:t>
            </a:r>
            <a:r>
              <a:rPr lang="el-GR" dirty="0" smtClean="0"/>
              <a:t>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Visit </a:t>
            </a:r>
            <a:r>
              <a:rPr lang="en-US" b="1" dirty="0" smtClean="0"/>
              <a:t>mermaid.madgik.di.uoa.gr/user</a:t>
            </a:r>
            <a:r>
              <a:rPr lang="en-US" dirty="0" smtClean="0"/>
              <a:t> and log in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070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48512"/>
          </a:xfrm>
        </p:spPr>
        <p:txBody>
          <a:bodyPr>
            <a:noAutofit/>
          </a:bodyPr>
          <a:lstStyle/>
          <a:p>
            <a:r>
              <a:rPr lang="en-US" sz="3200" dirty="0" smtClean="0"/>
              <a:t>Workflow for uploading and describing your dataset in </a:t>
            </a:r>
            <a:r>
              <a:rPr lang="en-US" sz="3200" dirty="0" err="1" smtClean="0"/>
              <a:t>dublin</a:t>
            </a:r>
            <a:r>
              <a:rPr lang="en-US" sz="3200" dirty="0" smtClean="0"/>
              <a:t> core metadata format.</a:t>
            </a:r>
            <a:endParaRPr lang="en-US" sz="32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Go to mermaid.madgik.di.uoa.gr/content/add/resource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14600"/>
            <a:ext cx="83439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0246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914400"/>
            <a:ext cx="3276600" cy="914400"/>
          </a:xfrm>
        </p:spPr>
        <p:txBody>
          <a:bodyPr>
            <a:noAutofit/>
          </a:bodyPr>
          <a:lstStyle/>
          <a:p>
            <a:r>
              <a:rPr lang="en-US" sz="2000" dirty="0"/>
              <a:t>Workflow: Upload and describe your resource / dataset in </a:t>
            </a:r>
            <a:r>
              <a:rPr lang="en-US" sz="2000" dirty="0" err="1"/>
              <a:t>dublin</a:t>
            </a:r>
            <a:r>
              <a:rPr lang="en-US" sz="2000" dirty="0"/>
              <a:t> core metadata format.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286000"/>
            <a:ext cx="3657600" cy="4038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Add basic information about your resource. </a:t>
            </a:r>
          </a:p>
          <a:p>
            <a:endParaRPr lang="en-US" sz="2000" dirty="0"/>
          </a:p>
          <a:p>
            <a:r>
              <a:rPr lang="en-US" sz="2000" dirty="0" smtClean="0"/>
              <a:t>Your resource will be displayed on the appropriate section of the repository according to this description.</a:t>
            </a:r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867" y="914400"/>
            <a:ext cx="4710113" cy="582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19799" y="591234"/>
            <a:ext cx="5107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mermaid.madgik.di.uoa.gr/content/add/resource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942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48512"/>
          </a:xfrm>
        </p:spPr>
        <p:txBody>
          <a:bodyPr>
            <a:noAutofit/>
          </a:bodyPr>
          <a:lstStyle/>
          <a:p>
            <a:r>
              <a:rPr lang="en-US" sz="3200" dirty="0" smtClean="0"/>
              <a:t>Workflow: Upload and describe your resource / dataset in </a:t>
            </a:r>
            <a:r>
              <a:rPr lang="en-US" sz="3200" dirty="0" err="1" smtClean="0"/>
              <a:t>dublin</a:t>
            </a:r>
            <a:r>
              <a:rPr lang="en-US" sz="3200" dirty="0" smtClean="0"/>
              <a:t> core metadata format.</a:t>
            </a:r>
            <a:endParaRPr lang="en-US" sz="32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b="1" dirty="0" smtClean="0"/>
          </a:p>
          <a:p>
            <a:r>
              <a:rPr lang="en-US" sz="2000" b="1" dirty="0" smtClean="0"/>
              <a:t>Go to mermaid.madgik.di.uoa.gr/content/add/dataset-file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70" y="3048000"/>
            <a:ext cx="8085137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7576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914400"/>
            <a:ext cx="8153400" cy="914400"/>
          </a:xfrm>
        </p:spPr>
        <p:txBody>
          <a:bodyPr>
            <a:noAutofit/>
          </a:bodyPr>
          <a:lstStyle/>
          <a:p>
            <a:r>
              <a:rPr lang="en-US" sz="2000" b="1" dirty="0"/>
              <a:t>Workflow</a:t>
            </a:r>
            <a:r>
              <a:rPr lang="en-US" sz="2000" dirty="0"/>
              <a:t>: Upload and describe your resource / dataset in </a:t>
            </a:r>
            <a:r>
              <a:rPr lang="en-US" sz="2000" dirty="0" err="1"/>
              <a:t>dublin</a:t>
            </a:r>
            <a:r>
              <a:rPr lang="en-US" sz="2000" dirty="0"/>
              <a:t> core metadata format.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895600"/>
            <a:ext cx="3657600" cy="3429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Add basic information about your resource. </a:t>
            </a:r>
          </a:p>
          <a:p>
            <a:endParaRPr lang="en-US" sz="2000" dirty="0"/>
          </a:p>
          <a:p>
            <a:r>
              <a:rPr lang="en-US" sz="2000" dirty="0" smtClean="0"/>
              <a:t>Your resource will be displayed on the appropriate section of the repository according to this description.</a:t>
            </a:r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02415" y="2057400"/>
            <a:ext cx="58968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mermaid.madgik.di.uoa.gr/content/add/dataset-file</a:t>
            </a:r>
            <a:endParaRPr lang="en-US" b="1" dirty="0"/>
          </a:p>
          <a:p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90800"/>
            <a:ext cx="4419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2619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914400"/>
            <a:ext cx="8153400" cy="914400"/>
          </a:xfrm>
        </p:spPr>
        <p:txBody>
          <a:bodyPr>
            <a:noAutofit/>
          </a:bodyPr>
          <a:lstStyle/>
          <a:p>
            <a:r>
              <a:rPr lang="en-US" sz="2000" b="1" dirty="0"/>
              <a:t>Workflow</a:t>
            </a:r>
            <a:r>
              <a:rPr lang="en-US" sz="2000" dirty="0"/>
              <a:t>: Upload and describe your resource / dataset in </a:t>
            </a:r>
            <a:r>
              <a:rPr lang="en-US" sz="2000" dirty="0" err="1"/>
              <a:t>dublin</a:t>
            </a:r>
            <a:r>
              <a:rPr lang="en-US" sz="2000" dirty="0"/>
              <a:t> core metadata format.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590800"/>
            <a:ext cx="3657600" cy="3810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Fill the fields following the instructions below each.</a:t>
            </a:r>
          </a:p>
          <a:p>
            <a:endParaRPr lang="en-US" sz="2000" dirty="0"/>
          </a:p>
          <a:p>
            <a:r>
              <a:rPr lang="en-US" sz="2000" dirty="0" smtClean="0"/>
              <a:t>Your resource will be </a:t>
            </a:r>
            <a:r>
              <a:rPr lang="en-US" sz="2000" b="1" dirty="0" smtClean="0"/>
              <a:t>harvested</a:t>
            </a:r>
            <a:r>
              <a:rPr lang="en-US" sz="2000" dirty="0" smtClean="0"/>
              <a:t> by other portals according to these fields.</a:t>
            </a:r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Upload your files using the </a:t>
            </a:r>
            <a:r>
              <a:rPr lang="en-US" sz="2000" b="1" dirty="0" smtClean="0"/>
              <a:t>Private File button </a:t>
            </a:r>
            <a:r>
              <a:rPr lang="en-US" sz="2000" dirty="0" smtClean="0"/>
              <a:t>– Visible only to registered users</a:t>
            </a:r>
            <a:endParaRPr lang="en-US" sz="2000" b="1" dirty="0"/>
          </a:p>
          <a:p>
            <a:pPr marL="0" indent="0"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65573" y="2057400"/>
            <a:ext cx="58968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mermaid.madgik.di.uoa.gr/content/add/dataset-file</a:t>
            </a:r>
            <a:endParaRPr lang="en-US" b="1" dirty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514600"/>
            <a:ext cx="4397375" cy="5429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005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278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Functionality – Use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r>
              <a:rPr lang="en-US" b="1" dirty="0" smtClean="0"/>
              <a:t>Dataset with socio – economic data – private access</a:t>
            </a:r>
          </a:p>
          <a:p>
            <a:endParaRPr lang="en-US" b="1" dirty="0" smtClean="0"/>
          </a:p>
          <a:p>
            <a:r>
              <a:rPr lang="en-US" dirty="0" smtClean="0"/>
              <a:t> You locate it from the </a:t>
            </a:r>
            <a:r>
              <a:rPr lang="en-US" b="1" dirty="0" smtClean="0"/>
              <a:t>public</a:t>
            </a:r>
            <a:r>
              <a:rPr lang="en-US" dirty="0" smtClean="0"/>
              <a:t> version of the repository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352800"/>
            <a:ext cx="3444875" cy="262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7842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278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Functionality – Use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r>
              <a:rPr lang="en-US" b="1" dirty="0" smtClean="0"/>
              <a:t>Dataset with socio – economic data – private access</a:t>
            </a:r>
          </a:p>
          <a:p>
            <a:endParaRPr lang="en-US" b="1" dirty="0" smtClean="0"/>
          </a:p>
          <a:p>
            <a:r>
              <a:rPr lang="en-US" b="1" dirty="0" smtClean="0"/>
              <a:t> You download it after you are logged in with your user account.</a:t>
            </a:r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733800"/>
            <a:ext cx="3444875" cy="262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2106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metadata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505200"/>
          </a:xfrm>
        </p:spPr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mermaid.madgik.di.uoa.gr/oai?verb=Identify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http://mermaid.madgik.di.uoa.gr/oai?verb=ListRecords&amp;metadataPrefix=oai_dc</a:t>
            </a:r>
          </a:p>
        </p:txBody>
      </p:sp>
    </p:spTree>
    <p:extLst>
      <p:ext uri="{BB962C8B-B14F-4D97-AF65-F5344CB8AC3E}">
        <p14:creationId xmlns:p14="http://schemas.microsoft.com/office/powerpoint/2010/main" val="9509100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b="1" dirty="0"/>
          </a:p>
          <a:p>
            <a:r>
              <a:rPr lang="en-US" b="1" dirty="0" smtClean="0"/>
              <a:t>All</a:t>
            </a:r>
            <a:r>
              <a:rPr lang="en-US" dirty="0" smtClean="0"/>
              <a:t> partners: Need Restricted Access</a:t>
            </a:r>
          </a:p>
          <a:p>
            <a:endParaRPr lang="en-US" dirty="0" smtClean="0"/>
          </a:p>
          <a:p>
            <a:r>
              <a:rPr lang="en-US" b="1" dirty="0" smtClean="0"/>
              <a:t>Many</a:t>
            </a:r>
            <a:r>
              <a:rPr lang="en-US" dirty="0" smtClean="0"/>
              <a:t> partners publish selected results – Open Access</a:t>
            </a:r>
          </a:p>
          <a:p>
            <a:endParaRPr lang="en-US" dirty="0"/>
          </a:p>
          <a:p>
            <a:r>
              <a:rPr lang="en-US" dirty="0" smtClean="0"/>
              <a:t>Our data should be compliant with the EU’s recommendation regarding resources (metadata harvesting – </a:t>
            </a:r>
            <a:r>
              <a:rPr lang="en-US" dirty="0" err="1" smtClean="0"/>
              <a:t>dublin</a:t>
            </a:r>
            <a:r>
              <a:rPr lang="en-US" dirty="0" smtClean="0"/>
              <a:t> core format)</a:t>
            </a:r>
          </a:p>
        </p:txBody>
      </p:sp>
    </p:spTree>
    <p:extLst>
      <p:ext uri="{BB962C8B-B14F-4D97-AF65-F5344CB8AC3E}">
        <p14:creationId xmlns:p14="http://schemas.microsoft.com/office/powerpoint/2010/main" val="2063527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802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Significant amount of data are generated specifically for the Mermaid Project. (More </a:t>
            </a:r>
            <a:r>
              <a:rPr lang="en-US" b="1" dirty="0" smtClean="0"/>
              <a:t>Data</a:t>
            </a:r>
            <a:r>
              <a:rPr lang="en-US" dirty="0" smtClean="0"/>
              <a:t>!)</a:t>
            </a:r>
          </a:p>
          <a:p>
            <a:endParaRPr lang="en-US" dirty="0"/>
          </a:p>
          <a:p>
            <a:r>
              <a:rPr lang="en-US" dirty="0" smtClean="0"/>
              <a:t>Partners create accounts / use questionnaire to fill the missing information on Resources Overview table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Sections allocated for specific datasets - </a:t>
            </a:r>
            <a:r>
              <a:rPr lang="en-US" dirty="0"/>
              <a:t>Database </a:t>
            </a:r>
            <a:r>
              <a:rPr lang="en-US" dirty="0" smtClean="0"/>
              <a:t>of meteorological and hydrological parameters </a:t>
            </a:r>
            <a:r>
              <a:rPr lang="en-US" dirty="0"/>
              <a:t>in </a:t>
            </a:r>
            <a:r>
              <a:rPr lang="en-US" dirty="0" smtClean="0"/>
              <a:t>the study </a:t>
            </a:r>
            <a:r>
              <a:rPr lang="en-US" dirty="0"/>
              <a:t>sites, </a:t>
            </a:r>
            <a:r>
              <a:rPr lang="en-US" dirty="0" smtClean="0"/>
              <a:t>regions and </a:t>
            </a:r>
            <a:r>
              <a:rPr lang="en-US" dirty="0"/>
              <a:t>global sea </a:t>
            </a:r>
            <a:r>
              <a:rPr lang="en-US" dirty="0" smtClean="0"/>
              <a:t>level.</a:t>
            </a:r>
          </a:p>
          <a:p>
            <a:endParaRPr lang="en-US" dirty="0"/>
          </a:p>
          <a:p>
            <a:r>
              <a:rPr lang="en-US" dirty="0" smtClean="0"/>
              <a:t>Policy </a:t>
            </a:r>
            <a:r>
              <a:rPr lang="en-US" dirty="0"/>
              <a:t>recommendations (Sharing and re-use of the data (or metadata) of the participating </a:t>
            </a:r>
            <a:r>
              <a:rPr lang="en-US" dirty="0" smtClean="0"/>
              <a:t>resource providers.)</a:t>
            </a:r>
          </a:p>
        </p:txBody>
      </p:sp>
    </p:spTree>
    <p:extLst>
      <p:ext uri="{BB962C8B-B14F-4D97-AF65-F5344CB8AC3E}">
        <p14:creationId xmlns:p14="http://schemas.microsoft.com/office/powerpoint/2010/main" val="608886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Repository: </a:t>
            </a:r>
            <a:r>
              <a:rPr lang="en-US" dirty="0" smtClean="0">
                <a:hlinkClick r:id="rId2"/>
              </a:rPr>
              <a:t>http://mermaid.madgik.di.uoa.gr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Registration: http://mermaid.madgik.di.uoa.gr/</a:t>
            </a:r>
            <a:r>
              <a:rPr lang="en-US" b="1" dirty="0" smtClean="0"/>
              <a:t>user/register</a:t>
            </a:r>
            <a:endParaRPr lang="en-US" b="1" dirty="0"/>
          </a:p>
        </p:txBody>
      </p:sp>
      <p:pic>
        <p:nvPicPr>
          <p:cNvPr id="4" name="Picture 3" descr="mermaid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4419600"/>
            <a:ext cx="1962978" cy="196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133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7789</TotalTime>
  <Words>702</Words>
  <Application>Microsoft Macintosh PowerPoint</Application>
  <PresentationFormat>On-screen Show (4:3)</PresentationFormat>
  <Paragraphs>124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Flow</vt:lpstr>
      <vt:lpstr>Mermaid  Resources Repository</vt:lpstr>
      <vt:lpstr>Overview</vt:lpstr>
      <vt:lpstr>Structure – new section (WP 8)</vt:lpstr>
      <vt:lpstr>Structure – new section (WP 8)</vt:lpstr>
      <vt:lpstr>Resources overview – missing information</vt:lpstr>
      <vt:lpstr>Policy recommendations</vt:lpstr>
      <vt:lpstr>Recommended policy</vt:lpstr>
      <vt:lpstr>Digital agenda for Europe – Open Data</vt:lpstr>
      <vt:lpstr>Open Archives Initiative </vt:lpstr>
      <vt:lpstr>Workflow for uploading/linking and describing your resources in dublin core.</vt:lpstr>
      <vt:lpstr>Workflow for uploading and describing your dataset in dublin core metadata format.</vt:lpstr>
      <vt:lpstr>Workflow: Upload and describe your resource / dataset in dublin core metadata format.</vt:lpstr>
      <vt:lpstr>Workflow: Upload and describe your resource / dataset in dublin core metadata format.</vt:lpstr>
      <vt:lpstr>Workflow: Upload and describe your resource / dataset in dublin core metadata format.</vt:lpstr>
      <vt:lpstr>Workflow: Upload and describe your resource / dataset in dublin core metadata format.</vt:lpstr>
      <vt:lpstr>Functionality – Use Cases</vt:lpstr>
      <vt:lpstr>Functionality – Use Cases</vt:lpstr>
      <vt:lpstr>Get metadata</vt:lpstr>
      <vt:lpstr>Conclusions</vt:lpstr>
      <vt:lpstr>Next Steps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Mermaid Online Data and Document Repository</dc:title>
  <dc:creator>ev</dc:creator>
  <cp:lastModifiedBy>OSIEL DAVILA</cp:lastModifiedBy>
  <cp:revision>106</cp:revision>
  <dcterms:created xsi:type="dcterms:W3CDTF">2014-03-09T13:55:32Z</dcterms:created>
  <dcterms:modified xsi:type="dcterms:W3CDTF">2014-09-16T23:29:07Z</dcterms:modified>
</cp:coreProperties>
</file>