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4" r:id="rId6"/>
    <p:sldId id="280" r:id="rId7"/>
    <p:sldId id="412" r:id="rId8"/>
    <p:sldId id="272" r:id="rId9"/>
    <p:sldId id="275" r:id="rId10"/>
    <p:sldId id="406" r:id="rId11"/>
    <p:sldId id="408" r:id="rId12"/>
    <p:sldId id="409" r:id="rId13"/>
    <p:sldId id="405" r:id="rId14"/>
    <p:sldId id="270" r:id="rId15"/>
    <p:sldId id="411" r:id="rId16"/>
    <p:sldId id="286" r:id="rId17"/>
    <p:sldId id="413" r:id="rId18"/>
    <p:sldId id="289" r:id="rId19"/>
    <p:sldId id="281" r:id="rId20"/>
    <p:sldId id="273" r:id="rId2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0DB"/>
    <a:srgbClr val="F7C97C"/>
    <a:srgbClr val="354D9B"/>
    <a:srgbClr val="FFF7D0"/>
    <a:srgbClr val="71C3BE"/>
    <a:srgbClr val="31B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756"/>
  </p:normalViewPr>
  <p:slideViewPr>
    <p:cSldViewPr snapToGrid="0" snapToObjects="1">
      <p:cViewPr varScale="1">
        <p:scale>
          <a:sx n="88" d="100"/>
          <a:sy n="88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27C4B-1D4D-A64D-A879-D38C9F0E4A9F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9DA19-485E-A349-B119-3DD4DA844F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554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87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4829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7650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0287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0192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508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2312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9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653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31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258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9868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175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912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347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52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BF4E4-B2D7-1015-4E00-F33C1063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164E51-7308-ABC6-A4AD-9F701FC4C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3B203D-A8BB-97CC-4B1C-9BB6D417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5C0FB9-473B-6918-06D9-F00A4ECA6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43069-BF7A-F871-957A-7ABD00BC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810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9289D-AAD3-227E-6E6A-3F5B93A6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F7B953-51C4-DED3-EAEA-DD2C7DF51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0C8B8D-3C9F-94F0-4A47-6F821177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97578B-8124-CD98-D52B-4A55CE28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341E8D-4A43-6403-42FA-E3DEE085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87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C3B8893-5C98-4DF5-A447-7DB4A3F7D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A199A1-E137-9616-4E66-7A5AAF68E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8EE543-CD5C-C2AE-FAEC-D4E4177F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77D96F-A299-0BAF-A874-3C5F1B49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0B4043-2233-543F-BB1A-2D757A58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16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6D1FA-555D-4FC2-C403-2A0017CD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543E4-A34D-8BB3-6F59-7C4E4D805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86242D-AEB6-198E-4988-574E2A70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2ADB36-3C82-EE46-77EC-C7143288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9198FC-3D69-31DF-D9A6-640F01BA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902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99450-18BA-5C2C-1FE4-D9C18951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0FE652-B118-B071-A846-2AE02E64B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838E15-A04A-EF4F-A301-113585B2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4E20B5-36CE-5EDA-DC42-FFA61BB4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84436F-F968-3258-8FF3-96700058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11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4F0FF-917E-D2FE-4EA3-11381A53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BB43A6-F6C1-9687-6EBF-A945B2445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F9A59F-5F09-F00C-BE5D-F53EB0E89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102260-C8F2-69CF-6813-2F3635ED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3D2147-565D-1096-2C03-F906AD37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2E7B06-7714-2E23-02EC-FB8ED386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105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601A7-47A2-104E-6289-0D810FF0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0222E9-2CB0-33BC-D2DF-28696E7C5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D0EB67-2015-E018-D740-696F36E2C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15D5F40-6E7E-E39C-CDC9-E12A72896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EBE50A-833A-0192-C8B9-7743824EA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A24102D-D3D6-FFB7-E3BA-D450EF0C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FC75846-F0FE-C0B8-5537-9AC621ED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D136A7-1266-1DBC-432A-95B98175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567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BEDF2-54EC-7EE6-0771-6A570CF4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217642-4D70-7E4D-4E3E-AE84BAF1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69C08D-47C4-0D92-A50F-A5E3AEC8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C1CCC4-79EA-2DF0-A883-A745A2AE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27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B1A1434-AFD5-7A53-1449-AA829BAA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1EA85BF-D19C-0433-F503-1EF01BD2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E91543-4959-C19B-394D-1BA2C7A5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2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03EAB-89C1-BDAC-ABE6-D62848B7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8CABC8-A10B-24EF-574D-E4722CE99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D97A4B-63CA-D9A6-5A41-E7D545501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922960-EEBC-84D6-8065-76F02952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A5DFE9-B1AB-F0AD-3049-C456750B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458A29-CFA2-C2F9-276E-E7F398F0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070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1C3C7-2F74-1E21-6B21-59D584C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6A4B2E-A5C2-F70A-19F0-2FEAFA9D5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94B9ED0-0AFB-62B3-A081-EB606F9CB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DF68F6-4214-4D83-C4D2-71064337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D215E0-CE20-8DD0-CD9D-4972010E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2F4AEA-2D68-2BBE-FF37-65144076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264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905F696-FF83-64A9-E1DC-7D7ECAD5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1244FD-1BC1-9521-2760-6BF781AE3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73B81C-3EBC-B26E-B338-62E380738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F24B57-1EE9-CAD1-7278-BE8866F1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9459BF-7F35-29F2-A753-6304B515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54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4.sv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sv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723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Research Department Work Plan 2024</a:t>
            </a:r>
          </a:p>
          <a:p>
            <a:r>
              <a:rPr lang="en-GB" sz="2200" b="1" dirty="0">
                <a:solidFill>
                  <a:schemeClr val="bg1"/>
                </a:solidFill>
                <a:latin typeface="Sofia Pro" pitchFamily="2" charset="0"/>
              </a:rPr>
              <a:t>Peter </a:t>
            </a:r>
            <a:r>
              <a:rPr lang="en-GB" sz="2200" b="1" dirty="0" err="1">
                <a:solidFill>
                  <a:schemeClr val="bg1"/>
                </a:solidFill>
                <a:latin typeface="Sofia Pro" pitchFamily="2" charset="0"/>
              </a:rPr>
              <a:t>Landschützer</a:t>
            </a:r>
            <a:endParaRPr lang="en-GB" sz="2200" b="1" dirty="0">
              <a:solidFill>
                <a:schemeClr val="bg1"/>
              </a:solidFill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29" y="372715"/>
            <a:ext cx="1087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Retrospect 2023 - a year in numbers </a:t>
            </a:r>
            <a:r>
              <a:rPr lang="en-GB" sz="2200" b="1" dirty="0">
                <a:solidFill>
                  <a:srgbClr val="354D9B"/>
                </a:solidFill>
                <a:latin typeface="Sofia Pro" pitchFamily="2" charset="0"/>
              </a:rPr>
              <a:t>(Web of Science 9.11.2023)</a:t>
            </a:r>
            <a:endParaRPr lang="en-GB" sz="3200" b="1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56DED-560E-C08F-9838-3E837068A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9" y="1105808"/>
            <a:ext cx="10063949" cy="509496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7CFE5D-0FD4-3762-7629-2A7C39B435A2}"/>
              </a:ext>
            </a:extLst>
          </p:cNvPr>
          <p:cNvCxnSpPr/>
          <p:nvPr/>
        </p:nvCxnSpPr>
        <p:spPr>
          <a:xfrm>
            <a:off x="7474862" y="1273662"/>
            <a:ext cx="0" cy="45943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FCB0DEC-0AA7-7246-3CC0-5F6DF73DDB33}"/>
              </a:ext>
            </a:extLst>
          </p:cNvPr>
          <p:cNvSpPr txBox="1"/>
          <p:nvPr/>
        </p:nvSpPr>
        <p:spPr>
          <a:xfrm>
            <a:off x="7068458" y="5918756"/>
            <a:ext cx="218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Start of VLIZ research</a:t>
            </a:r>
          </a:p>
        </p:txBody>
      </p:sp>
    </p:spTree>
    <p:extLst>
      <p:ext uri="{BB962C8B-B14F-4D97-AF65-F5344CB8AC3E}">
        <p14:creationId xmlns:p14="http://schemas.microsoft.com/office/powerpoint/2010/main" val="30340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Retrospect 2023 - a year in numbers: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229D79-4E9F-7D56-F5F2-995FCB3EA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75788"/>
              </p:ext>
            </p:extLst>
          </p:nvPr>
        </p:nvGraphicFramePr>
        <p:xfrm>
          <a:off x="667657" y="1800165"/>
          <a:ext cx="9942284" cy="26225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93670">
                  <a:extLst>
                    <a:ext uri="{9D8B030D-6E8A-4147-A177-3AD203B41FA5}">
                      <a16:colId xmlns:a16="http://schemas.microsoft.com/office/drawing/2014/main" val="3568028673"/>
                    </a:ext>
                  </a:extLst>
                </a:gridCol>
                <a:gridCol w="1893670">
                  <a:extLst>
                    <a:ext uri="{9D8B030D-6E8A-4147-A177-3AD203B41FA5}">
                      <a16:colId xmlns:a16="http://schemas.microsoft.com/office/drawing/2014/main" val="3534747746"/>
                    </a:ext>
                  </a:extLst>
                </a:gridCol>
                <a:gridCol w="1893670">
                  <a:extLst>
                    <a:ext uri="{9D8B030D-6E8A-4147-A177-3AD203B41FA5}">
                      <a16:colId xmlns:a16="http://schemas.microsoft.com/office/drawing/2014/main" val="2664966262"/>
                    </a:ext>
                  </a:extLst>
                </a:gridCol>
                <a:gridCol w="2055104">
                  <a:extLst>
                    <a:ext uri="{9D8B030D-6E8A-4147-A177-3AD203B41FA5}">
                      <a16:colId xmlns:a16="http://schemas.microsoft.com/office/drawing/2014/main" val="182082584"/>
                    </a:ext>
                  </a:extLst>
                </a:gridCol>
                <a:gridCol w="2206170">
                  <a:extLst>
                    <a:ext uri="{9D8B030D-6E8A-4147-A177-3AD203B41FA5}">
                      <a16:colId xmlns:a16="http://schemas.microsoft.com/office/drawing/2014/main" val="3514467778"/>
                    </a:ext>
                  </a:extLst>
                </a:gridCol>
              </a:tblGrid>
              <a:tr h="783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Reporting year </a:t>
                      </a:r>
                      <a:endParaRPr lang="en-DE" sz="1800" dirty="0">
                        <a:effectLst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Number of Publications (A1)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Open access (A1)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Percentage OA</a:t>
                      </a:r>
                      <a:endParaRPr lang="en-D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(A1)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Total VLIZ A1 citations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/>
                </a:tc>
                <a:extLst>
                  <a:ext uri="{0D108BD9-81ED-4DB2-BD59-A6C34878D82A}">
                    <a16:rowId xmlns:a16="http://schemas.microsoft.com/office/drawing/2014/main" val="659737066"/>
                  </a:ext>
                </a:extLst>
              </a:tr>
              <a:tr h="519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2022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125 (51)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104 (38)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83% (75%)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11 297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:a16="http://schemas.microsoft.com/office/drawing/2014/main" val="3066663498"/>
                  </a:ext>
                </a:extLst>
              </a:tr>
              <a:tr h="519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2023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184 (63)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172 (57)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93% (90%)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14 296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:a16="http://schemas.microsoft.com/office/drawing/2014/main" val="3760792545"/>
                  </a:ext>
                </a:extLst>
              </a:tr>
              <a:tr h="799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Difference 2022 vs 2023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+59 (+12)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+68 (+19)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+10% (+15%)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+2 999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:a16="http://schemas.microsoft.com/office/drawing/2014/main" val="38787859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29B6F1-B663-9A7A-F2E7-D44598A4357E}"/>
              </a:ext>
            </a:extLst>
          </p:cNvPr>
          <p:cNvSpPr txBox="1"/>
          <p:nvPr/>
        </p:nvSpPr>
        <p:spPr>
          <a:xfrm>
            <a:off x="667657" y="4507156"/>
            <a:ext cx="281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(*) numbers from 9.11.2023</a:t>
            </a:r>
          </a:p>
        </p:txBody>
      </p:sp>
    </p:spTree>
    <p:extLst>
      <p:ext uri="{BB962C8B-B14F-4D97-AF65-F5344CB8AC3E}">
        <p14:creationId xmlns:p14="http://schemas.microsoft.com/office/powerpoint/2010/main" val="366738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Retrospect 2023 - a year in numbers: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229D79-4E9F-7D56-F5F2-995FCB3EA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685725"/>
              </p:ext>
            </p:extLst>
          </p:nvPr>
        </p:nvGraphicFramePr>
        <p:xfrm>
          <a:off x="667657" y="1800165"/>
          <a:ext cx="9942284" cy="26225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93670">
                  <a:extLst>
                    <a:ext uri="{9D8B030D-6E8A-4147-A177-3AD203B41FA5}">
                      <a16:colId xmlns:a16="http://schemas.microsoft.com/office/drawing/2014/main" val="3568028673"/>
                    </a:ext>
                  </a:extLst>
                </a:gridCol>
                <a:gridCol w="1893670">
                  <a:extLst>
                    <a:ext uri="{9D8B030D-6E8A-4147-A177-3AD203B41FA5}">
                      <a16:colId xmlns:a16="http://schemas.microsoft.com/office/drawing/2014/main" val="3534747746"/>
                    </a:ext>
                  </a:extLst>
                </a:gridCol>
                <a:gridCol w="1893670">
                  <a:extLst>
                    <a:ext uri="{9D8B030D-6E8A-4147-A177-3AD203B41FA5}">
                      <a16:colId xmlns:a16="http://schemas.microsoft.com/office/drawing/2014/main" val="2664966262"/>
                    </a:ext>
                  </a:extLst>
                </a:gridCol>
                <a:gridCol w="2055104">
                  <a:extLst>
                    <a:ext uri="{9D8B030D-6E8A-4147-A177-3AD203B41FA5}">
                      <a16:colId xmlns:a16="http://schemas.microsoft.com/office/drawing/2014/main" val="182082584"/>
                    </a:ext>
                  </a:extLst>
                </a:gridCol>
                <a:gridCol w="2206170">
                  <a:extLst>
                    <a:ext uri="{9D8B030D-6E8A-4147-A177-3AD203B41FA5}">
                      <a16:colId xmlns:a16="http://schemas.microsoft.com/office/drawing/2014/main" val="3514467778"/>
                    </a:ext>
                  </a:extLst>
                </a:gridCol>
              </a:tblGrid>
              <a:tr h="783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Reporting year </a:t>
                      </a:r>
                      <a:endParaRPr lang="en-DE" sz="1800" dirty="0">
                        <a:effectLst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Number of Publications (A1)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Open access (A1)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Percentage OA</a:t>
                      </a:r>
                      <a:endParaRPr lang="en-D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(A1)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Total VLIZ A1 citations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/>
                </a:tc>
                <a:extLst>
                  <a:ext uri="{0D108BD9-81ED-4DB2-BD59-A6C34878D82A}">
                    <a16:rowId xmlns:a16="http://schemas.microsoft.com/office/drawing/2014/main" val="659737066"/>
                  </a:ext>
                </a:extLst>
              </a:tr>
              <a:tr h="519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2022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125 (51)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104 (38)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83% (75%)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11 297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:a16="http://schemas.microsoft.com/office/drawing/2014/main" val="3066663498"/>
                  </a:ext>
                </a:extLst>
              </a:tr>
              <a:tr h="519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2023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184 (63)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172 (57)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93% (90%)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14 296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:a16="http://schemas.microsoft.com/office/drawing/2014/main" val="3760792545"/>
                  </a:ext>
                </a:extLst>
              </a:tr>
              <a:tr h="799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Difference 2022 vs 2023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+59 (+12)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+68 (+19)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>
                          <a:effectLst/>
                        </a:rPr>
                        <a:t>+10% (+15%)</a:t>
                      </a:r>
                      <a:endParaRPr lang="en-DE" sz="180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effectLst/>
                        </a:rPr>
                        <a:t>+2 999</a:t>
                      </a:r>
                      <a:endParaRPr lang="en-DE" sz="1800" dirty="0">
                        <a:effectLst/>
                        <a:latin typeface="Nunito Sans" pitchFamily="2" charset="77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:a16="http://schemas.microsoft.com/office/drawing/2014/main" val="38787859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29B6F1-B663-9A7A-F2E7-D44598A4357E}"/>
              </a:ext>
            </a:extLst>
          </p:cNvPr>
          <p:cNvSpPr txBox="1"/>
          <p:nvPr/>
        </p:nvSpPr>
        <p:spPr>
          <a:xfrm>
            <a:off x="667657" y="4507156"/>
            <a:ext cx="281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(*) numbers from 9.11.2023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80D49-502D-3857-1B18-FF08F68CDEB9}"/>
              </a:ext>
            </a:extLst>
          </p:cNvPr>
          <p:cNvSpPr/>
          <p:nvPr/>
        </p:nvSpPr>
        <p:spPr>
          <a:xfrm>
            <a:off x="529772" y="2563518"/>
            <a:ext cx="10637156" cy="10957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10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2024 – a year in planning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65102"/>
            <a:ext cx="1059361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lvl="2"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6C850-24D3-91D5-B7A9-57A25B8E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32" y="1605412"/>
            <a:ext cx="112110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9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109885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AC1621-C09E-9580-9DA4-63B14F13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475" y="2118831"/>
            <a:ext cx="3719653" cy="39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0014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2024 – a year in planning – role of PhD´s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538842" y="665102"/>
            <a:ext cx="1059361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lvl="2"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9A601-B0B4-F6EA-2619-8BC7AE565B7D}"/>
              </a:ext>
            </a:extLst>
          </p:cNvPr>
          <p:cNvSpPr txBox="1"/>
          <p:nvPr/>
        </p:nvSpPr>
        <p:spPr>
          <a:xfrm>
            <a:off x="731758" y="1149080"/>
            <a:ext cx="443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Essential information flow to study the Nexus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2837A-138A-7EC6-CECD-8A10EF514381}"/>
              </a:ext>
            </a:extLst>
          </p:cNvPr>
          <p:cNvSpPr txBox="1"/>
          <p:nvPr/>
        </p:nvSpPr>
        <p:spPr>
          <a:xfrm>
            <a:off x="6370842" y="996232"/>
            <a:ext cx="4907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Knowledge Network (co-)sustained by “PhD Web” </a:t>
            </a:r>
          </a:p>
          <a:p>
            <a:pPr algn="ctr"/>
            <a:r>
              <a:rPr lang="en-GB" dirty="0"/>
              <a:t>within VLIZ and our University partners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74BA7-8BD4-2810-08F4-DA523510F903}"/>
              </a:ext>
            </a:extLst>
          </p:cNvPr>
          <p:cNvSpPr txBox="1"/>
          <p:nvPr/>
        </p:nvSpPr>
        <p:spPr>
          <a:xfrm>
            <a:off x="8100055" y="307855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DCEFF1-43B0-6502-00FF-D514EC92C08C}"/>
              </a:ext>
            </a:extLst>
          </p:cNvPr>
          <p:cNvSpPr txBox="1"/>
          <p:nvPr/>
        </p:nvSpPr>
        <p:spPr>
          <a:xfrm>
            <a:off x="8839862" y="307855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DAA43-1595-1B12-0D6E-CF39D8BACC7B}"/>
              </a:ext>
            </a:extLst>
          </p:cNvPr>
          <p:cNvSpPr txBox="1"/>
          <p:nvPr/>
        </p:nvSpPr>
        <p:spPr>
          <a:xfrm>
            <a:off x="8099907" y="4788863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754AF6-404F-0CFB-35DE-959B22D1641C}"/>
              </a:ext>
            </a:extLst>
          </p:cNvPr>
          <p:cNvSpPr txBox="1"/>
          <p:nvPr/>
        </p:nvSpPr>
        <p:spPr>
          <a:xfrm>
            <a:off x="8820091" y="474976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B4974-8900-E85E-3855-F2E3472E4B0F}"/>
              </a:ext>
            </a:extLst>
          </p:cNvPr>
          <p:cNvSpPr txBox="1"/>
          <p:nvPr/>
        </p:nvSpPr>
        <p:spPr>
          <a:xfrm>
            <a:off x="7633689" y="357972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4D49EF-51D2-DAA1-E065-C04052346B2E}"/>
              </a:ext>
            </a:extLst>
          </p:cNvPr>
          <p:cNvSpPr txBox="1"/>
          <p:nvPr/>
        </p:nvSpPr>
        <p:spPr>
          <a:xfrm>
            <a:off x="7633689" y="425893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D7942-0B3C-088C-76C8-0058B3F44F10}"/>
              </a:ext>
            </a:extLst>
          </p:cNvPr>
          <p:cNvSpPr txBox="1"/>
          <p:nvPr/>
        </p:nvSpPr>
        <p:spPr>
          <a:xfrm>
            <a:off x="9300791" y="357623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72C9C7-29A3-B26C-C62B-4129DB3EEB48}"/>
              </a:ext>
            </a:extLst>
          </p:cNvPr>
          <p:cNvSpPr txBox="1"/>
          <p:nvPr/>
        </p:nvSpPr>
        <p:spPr>
          <a:xfrm>
            <a:off x="9257635" y="422295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177B1F-B6D1-6161-8AA9-88268A55FD2E}"/>
              </a:ext>
            </a:extLst>
          </p:cNvPr>
          <p:cNvCxnSpPr>
            <a:cxnSpLocks/>
          </p:cNvCxnSpPr>
          <p:nvPr/>
        </p:nvCxnSpPr>
        <p:spPr>
          <a:xfrm>
            <a:off x="5029201" y="4046317"/>
            <a:ext cx="1240970" cy="0"/>
          </a:xfrm>
          <a:prstGeom prst="line">
            <a:avLst/>
          </a:prstGeom>
          <a:ln w="1270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AE98EB-1665-684D-70E5-374D74C9B878}"/>
              </a:ext>
            </a:extLst>
          </p:cNvPr>
          <p:cNvSpPr txBox="1"/>
          <p:nvPr/>
        </p:nvSpPr>
        <p:spPr>
          <a:xfrm rot="5400000">
            <a:off x="10111060" y="3910132"/>
            <a:ext cx="12781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Universities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E7B29-F0F3-D9ED-2481-66F0B2F25F60}"/>
              </a:ext>
            </a:extLst>
          </p:cNvPr>
          <p:cNvSpPr txBox="1"/>
          <p:nvPr/>
        </p:nvSpPr>
        <p:spPr>
          <a:xfrm rot="10800000">
            <a:off x="7905443" y="6036010"/>
            <a:ext cx="17188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Marine Robotics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DB4FA7-2206-7D5F-BCE9-A064EAE54122}"/>
              </a:ext>
            </a:extLst>
          </p:cNvPr>
          <p:cNvSpPr txBox="1"/>
          <p:nvPr/>
        </p:nvSpPr>
        <p:spPr>
          <a:xfrm>
            <a:off x="7798951" y="1775499"/>
            <a:ext cx="19218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VLIZ Infrastructure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638298-CDB6-68B2-8862-32DF6F64C71A}"/>
              </a:ext>
            </a:extLst>
          </p:cNvPr>
          <p:cNvSpPr txBox="1"/>
          <p:nvPr/>
        </p:nvSpPr>
        <p:spPr>
          <a:xfrm rot="16200000">
            <a:off x="5787658" y="3921019"/>
            <a:ext cx="17783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Research centres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D4B087-4097-3DCD-E9E1-89DD0C59ABDC}"/>
              </a:ext>
            </a:extLst>
          </p:cNvPr>
          <p:cNvSpPr txBox="1"/>
          <p:nvPr/>
        </p:nvSpPr>
        <p:spPr>
          <a:xfrm>
            <a:off x="1599911" y="1749499"/>
            <a:ext cx="26955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Topical knowledge transfer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EF0F0D-F1B1-76FE-C04E-9A07BAE325AE}"/>
              </a:ext>
            </a:extLst>
          </p:cNvPr>
          <p:cNvSpPr txBox="1"/>
          <p:nvPr/>
        </p:nvSpPr>
        <p:spPr>
          <a:xfrm rot="18080366">
            <a:off x="-96947" y="2966461"/>
            <a:ext cx="20930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Cross-group transfer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DEA181-3FAB-7A24-55CB-A2375E51F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73" y="2250113"/>
            <a:ext cx="3732549" cy="37177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C8EDC5-18B1-5BB2-7542-F5A984D75F3F}"/>
              </a:ext>
            </a:extLst>
          </p:cNvPr>
          <p:cNvSpPr txBox="1"/>
          <p:nvPr/>
        </p:nvSpPr>
        <p:spPr>
          <a:xfrm>
            <a:off x="4188322" y="2386616"/>
            <a:ext cx="17979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External partners</a:t>
            </a:r>
          </a:p>
        </p:txBody>
      </p:sp>
    </p:spTree>
    <p:extLst>
      <p:ext uri="{BB962C8B-B14F-4D97-AF65-F5344CB8AC3E}">
        <p14:creationId xmlns:p14="http://schemas.microsoft.com/office/powerpoint/2010/main" val="99525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8" grpId="0" animBg="1"/>
      <p:bldP spid="9" grpId="0" animBg="1"/>
      <p:bldP spid="13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2024 – a year in planning</a:t>
            </a:r>
          </a:p>
        </p:txBody>
      </p:sp>
      <p:sp>
        <p:nvSpPr>
          <p:cNvPr id="12" name="Tekstvak 7">
            <a:extLst>
              <a:ext uri="{FF2B5EF4-FFF2-40B4-BE49-F238E27FC236}">
                <a16:creationId xmlns:a16="http://schemas.microsoft.com/office/drawing/2014/main" id="{E3A0D575-2DC6-B526-01D3-85FCB83D41FC}"/>
              </a:ext>
            </a:extLst>
          </p:cNvPr>
          <p:cNvSpPr txBox="1"/>
          <p:nvPr/>
        </p:nvSpPr>
        <p:spPr>
          <a:xfrm>
            <a:off x="495300" y="1025791"/>
            <a:ext cx="11201400" cy="650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First VLIZ PhD´s will graduate in 2024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We would already like to thank all University promotors for the collaboration over the past years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And many thanks to our PhD´s for building this network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Hope to recruit the 2</a:t>
            </a:r>
            <a:r>
              <a:rPr lang="en-GB" sz="2000" baseline="30000" dirty="0">
                <a:solidFill>
                  <a:srgbClr val="354D9B"/>
                </a:solidFill>
                <a:latin typeface="Sofia Pro" pitchFamily="2" charset="0"/>
              </a:rPr>
              <a:t>nd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generation of PhD students in 2024 (around autumn 2024)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Topics will follow the groups core topics, with a strong focus on: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Maintaining the successful collaboration with Universities in Flanders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Making use of our new facilities and infrastructure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Linking research group topics 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Overall supporting the VLIZ network (or “PhD web”)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8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2024 - a year in numbers:</a:t>
            </a:r>
          </a:p>
        </p:txBody>
      </p:sp>
      <p:sp>
        <p:nvSpPr>
          <p:cNvPr id="12" name="Tekstvak 7">
            <a:extLst>
              <a:ext uri="{FF2B5EF4-FFF2-40B4-BE49-F238E27FC236}">
                <a16:creationId xmlns:a16="http://schemas.microsoft.com/office/drawing/2014/main" id="{E3A0D575-2DC6-B526-01D3-85FCB83D41FC}"/>
              </a:ext>
            </a:extLst>
          </p:cNvPr>
          <p:cNvSpPr txBox="1"/>
          <p:nvPr/>
        </p:nvSpPr>
        <p:spPr>
          <a:xfrm>
            <a:off x="495300" y="764535"/>
            <a:ext cx="11201400" cy="627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66 projects/activities (internal and external) listed in the 2024 department workplan</a:t>
            </a:r>
          </a:p>
          <a:p>
            <a:pPr>
              <a:lnSpc>
                <a:spcPct val="150000"/>
              </a:lnSpc>
            </a:pPr>
            <a:endParaRPr lang="en-GB" sz="5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All Flemish Universities are listed as partners in the 2024 workplan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5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&gt; 50 international partners are named in the 2024 workplan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VLIZ research in (inter-)national leading roles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Research staff expenses are balanced by external project funding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87A97-E690-EEC8-ED67-91E217710D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55" t="46191" r="21427" b="15712"/>
          <a:stretch/>
        </p:blipFill>
        <p:spPr>
          <a:xfrm>
            <a:off x="4788248" y="3761618"/>
            <a:ext cx="3715947" cy="1126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767837-2F35-02BD-140E-79129E82C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658" y="3659909"/>
            <a:ext cx="3715947" cy="1243386"/>
          </a:xfrm>
          <a:prstGeom prst="rect">
            <a:avLst/>
          </a:prstGeom>
        </p:spPr>
      </p:pic>
      <p:pic>
        <p:nvPicPr>
          <p:cNvPr id="8" name="Picture 7" descr="A logo with different colors and shapes&#10;&#10;Description automatically generated">
            <a:extLst>
              <a:ext uri="{FF2B5EF4-FFF2-40B4-BE49-F238E27FC236}">
                <a16:creationId xmlns:a16="http://schemas.microsoft.com/office/drawing/2014/main" id="{34AF7820-E375-69B4-F9F1-B468DBF7C6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2882" y="3783849"/>
            <a:ext cx="1937599" cy="9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4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241834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03F8988-EE14-D08B-741E-93AEB419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11231" y="6375292"/>
            <a:ext cx="555713" cy="349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4CBF8B-450A-A64D-EB79-F37AB3EFDF30}"/>
              </a:ext>
            </a:extLst>
          </p:cNvPr>
          <p:cNvSpPr/>
          <p:nvPr/>
        </p:nvSpPr>
        <p:spPr>
          <a:xfrm>
            <a:off x="8268702" y="5216368"/>
            <a:ext cx="1228716" cy="81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orking on a boat&#10;&#10;Description automatically generated with low confidence">
            <a:extLst>
              <a:ext uri="{FF2B5EF4-FFF2-40B4-BE49-F238E27FC236}">
                <a16:creationId xmlns:a16="http://schemas.microsoft.com/office/drawing/2014/main" id="{A47766B4-D191-A5B9-1EBA-35392CCA4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93"/>
            <a:ext cx="4172182" cy="3129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DFECB-258A-7DF4-DC53-2A3FF7C9A4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90"/>
          <a:stretch/>
        </p:blipFill>
        <p:spPr>
          <a:xfrm>
            <a:off x="0" y="3126942"/>
            <a:ext cx="4172182" cy="3114891"/>
          </a:xfrm>
          <a:prstGeom prst="rect">
            <a:avLst/>
          </a:prstGeom>
        </p:spPr>
      </p:pic>
      <p:pic>
        <p:nvPicPr>
          <p:cNvPr id="17" name="Picture 16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867D20B2-F64A-9E89-38F8-D86B0BCE40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58"/>
          <a:stretch/>
        </p:blipFill>
        <p:spPr>
          <a:xfrm>
            <a:off x="4172181" y="2972000"/>
            <a:ext cx="4172183" cy="3269834"/>
          </a:xfrm>
          <a:prstGeom prst="rect">
            <a:avLst/>
          </a:prstGeom>
        </p:spPr>
      </p:pic>
      <p:pic>
        <p:nvPicPr>
          <p:cNvPr id="19" name="Picture 18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AF12EA7B-0FE6-109B-3904-25674FDF3A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900"/>
          <a:stretch/>
        </p:blipFill>
        <p:spPr>
          <a:xfrm>
            <a:off x="8344364" y="2956622"/>
            <a:ext cx="3847636" cy="3285212"/>
          </a:xfrm>
          <a:prstGeom prst="rect">
            <a:avLst/>
          </a:prstGeom>
          <a:solidFill>
            <a:schemeClr val="bg1"/>
          </a:solidFill>
          <a:ln w="0" cap="flat">
            <a:miter lim="127000"/>
          </a:ln>
        </p:spPr>
      </p:pic>
      <p:pic>
        <p:nvPicPr>
          <p:cNvPr id="23" name="Picture 22" descr="A picture containing water, ocean, wave&#10;&#10;Description automatically generated">
            <a:extLst>
              <a:ext uri="{FF2B5EF4-FFF2-40B4-BE49-F238E27FC236}">
                <a16:creationId xmlns:a16="http://schemas.microsoft.com/office/drawing/2014/main" id="{14C89CF6-76CA-6EED-B552-BB1FBAB215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257" b="488"/>
          <a:stretch/>
        </p:blipFill>
        <p:spPr>
          <a:xfrm>
            <a:off x="4172182" y="-21441"/>
            <a:ext cx="4172182" cy="3148384"/>
          </a:xfrm>
          <a:prstGeom prst="rect">
            <a:avLst/>
          </a:prstGeom>
        </p:spPr>
      </p:pic>
      <p:pic>
        <p:nvPicPr>
          <p:cNvPr id="25" name="Picture 24" descr="A picture containing person, preparing&#10;&#10;Description automatically generated">
            <a:extLst>
              <a:ext uri="{FF2B5EF4-FFF2-40B4-BE49-F238E27FC236}">
                <a16:creationId xmlns:a16="http://schemas.microsoft.com/office/drawing/2014/main" id="{FFFB6C8E-8F2F-DD02-533D-7019EB747D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1257"/>
          <a:stretch/>
        </p:blipFill>
        <p:spPr>
          <a:xfrm>
            <a:off x="8344364" y="-21441"/>
            <a:ext cx="3847636" cy="3148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3A0D10-D744-2D04-5A8A-B167D2B51AB5}"/>
              </a:ext>
            </a:extLst>
          </p:cNvPr>
          <p:cNvSpPr txBox="1"/>
          <p:nvPr/>
        </p:nvSpPr>
        <p:spPr>
          <a:xfrm>
            <a:off x="3077028" y="2146726"/>
            <a:ext cx="6589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4216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RECAP: Our research mission</a:t>
            </a:r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020D0633-E1EF-5DD3-6BB6-4CA22FECFA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3601" y="1102950"/>
            <a:ext cx="5120818" cy="5040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922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912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Retrospect 2023 – Department structure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65102"/>
            <a:ext cx="1059361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lvl="2"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294485-C4BC-2431-27BA-25B92FE10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732" y="2210350"/>
            <a:ext cx="5172847" cy="36127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F05761-5CBA-4E9B-BC1C-56ABAA2F77C5}"/>
              </a:ext>
            </a:extLst>
          </p:cNvPr>
          <p:cNvSpPr/>
          <p:nvPr/>
        </p:nvSpPr>
        <p:spPr>
          <a:xfrm>
            <a:off x="192580" y="2348961"/>
            <a:ext cx="5138684" cy="3352800"/>
          </a:xfrm>
          <a:prstGeom prst="ellipse">
            <a:avLst/>
          </a:prstGeom>
          <a:solidFill>
            <a:srgbClr val="77C0DB">
              <a:alpha val="25098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22A3A-4448-AFD4-B23C-A6A0BF48219A}"/>
              </a:ext>
            </a:extLst>
          </p:cNvPr>
          <p:cNvSpPr txBox="1"/>
          <p:nvPr/>
        </p:nvSpPr>
        <p:spPr>
          <a:xfrm>
            <a:off x="1286284" y="2570503"/>
            <a:ext cx="2908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Department Research</a:t>
            </a:r>
          </a:p>
          <a:p>
            <a:pPr algn="ctr"/>
            <a:r>
              <a:rPr lang="en-GB" sz="2400" dirty="0"/>
              <a:t>and MOC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2D53D-5218-75EB-32FB-CA20F5028976}"/>
              </a:ext>
            </a:extLst>
          </p:cNvPr>
          <p:cNvSpPr txBox="1"/>
          <p:nvPr/>
        </p:nvSpPr>
        <p:spPr>
          <a:xfrm>
            <a:off x="1294722" y="3476976"/>
            <a:ext cx="30212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 Ocean &amp; Human Health</a:t>
            </a:r>
          </a:p>
          <a:p>
            <a:r>
              <a:rPr lang="en-GB" dirty="0"/>
              <a:t>- Life’s Roots &amp; Rates </a:t>
            </a:r>
          </a:p>
          <a:p>
            <a:r>
              <a:rPr lang="en-GB" dirty="0"/>
              <a:t>- Nature Changes &amp; Solutions</a:t>
            </a:r>
          </a:p>
          <a:p>
            <a:r>
              <a:rPr lang="en-GB" dirty="0"/>
              <a:t>- Seascapes Past &amp; Future</a:t>
            </a:r>
          </a:p>
          <a:p>
            <a:r>
              <a:rPr lang="en-GB" dirty="0"/>
              <a:t>- Maritime Society &amp; History</a:t>
            </a:r>
          </a:p>
          <a:p>
            <a:r>
              <a:rPr lang="en-GB" dirty="0"/>
              <a:t>- Understanding &amp; Optimizing </a:t>
            </a:r>
          </a:p>
          <a:p>
            <a:r>
              <a:rPr lang="en-GB" dirty="0"/>
              <a:t>  Observations</a:t>
            </a:r>
          </a:p>
          <a:p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A2EC14-FAFF-2557-A373-6E594AAC4DA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370288" y="4016741"/>
            <a:ext cx="1053444" cy="0"/>
          </a:xfrm>
          <a:prstGeom prst="line">
            <a:avLst/>
          </a:prstGeom>
          <a:ln w="1270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64C8B7F-4DF9-5F95-E050-2770D8882DC0}"/>
              </a:ext>
            </a:extLst>
          </p:cNvPr>
          <p:cNvSpPr txBox="1"/>
          <p:nvPr/>
        </p:nvSpPr>
        <p:spPr>
          <a:xfrm>
            <a:off x="2203620" y="1627859"/>
            <a:ext cx="10534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354D9B"/>
                </a:solidFill>
              </a:rPr>
              <a:t>From</a:t>
            </a:r>
            <a:endParaRPr lang="en-GB" sz="3200" dirty="0">
              <a:solidFill>
                <a:srgbClr val="354D9B"/>
              </a:solidFill>
              <a:latin typeface="Sofia Pro" pitchFamily="2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C3E7AA-9969-9723-3FBE-4791D8E5D045}"/>
              </a:ext>
            </a:extLst>
          </p:cNvPr>
          <p:cNvSpPr txBox="1"/>
          <p:nvPr/>
        </p:nvSpPr>
        <p:spPr>
          <a:xfrm>
            <a:off x="8794094" y="1493557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354D9B"/>
                </a:solidFill>
              </a:rPr>
              <a:t>To</a:t>
            </a:r>
            <a:endParaRPr lang="en-GB" sz="3200" dirty="0">
              <a:solidFill>
                <a:srgbClr val="354D9B"/>
              </a:solidFill>
              <a:latin typeface="Sofia Pro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38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912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Retrospect 2023 – Department structure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65102"/>
            <a:ext cx="1059361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lvl="2"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9ED29-0F83-A9BA-F396-9FC654D70186}"/>
              </a:ext>
            </a:extLst>
          </p:cNvPr>
          <p:cNvSpPr txBox="1"/>
          <p:nvPr/>
        </p:nvSpPr>
        <p:spPr>
          <a:xfrm>
            <a:off x="342900" y="1736068"/>
            <a:ext cx="8525091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354D9B"/>
                </a:solidFill>
              </a:rPr>
              <a:t>Group leaders:</a:t>
            </a:r>
          </a:p>
          <a:p>
            <a:endParaRPr lang="en-GB" sz="2000" dirty="0">
              <a:solidFill>
                <a:srgbClr val="354D9B"/>
              </a:solidFill>
            </a:endParaRPr>
          </a:p>
          <a:p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Dr.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Gert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Everaert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*</a:t>
            </a: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Dr Maarten De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Rijcke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Klaas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Deneudt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*</a:t>
            </a: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Dr Pascal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Hablützel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Dr Tine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Missiaen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Dr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Torsten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Feys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Dr Ana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Catarino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Dr Peter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Landschützer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*</a:t>
            </a:r>
          </a:p>
          <a:p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* Heads of Divisions OHH, CCC, MOC</a:t>
            </a:r>
          </a:p>
          <a:p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MOC PI topics: </a:t>
            </a:r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Underwater sound and bio-acoustics (Dr. Elisabeth </a:t>
            </a:r>
            <a:r>
              <a:rPr lang="en-US" sz="2000" dirty="0" err="1">
                <a:solidFill>
                  <a:srgbClr val="354D9B"/>
                </a:solidFill>
                <a:latin typeface="Sofia Pro" pitchFamily="2" charset="0"/>
              </a:rPr>
              <a:t>Debuschere</a:t>
            </a:r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) </a:t>
            </a:r>
          </a:p>
          <a:p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	            Animal movement and behavioral ecology (Dr Jan Reubens)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294485-C4BC-2431-27BA-25B92FE10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172" y="1165392"/>
            <a:ext cx="6312478" cy="44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Retrospect – 2023, a year in numbers:</a:t>
            </a:r>
          </a:p>
        </p:txBody>
      </p:sp>
      <p:sp>
        <p:nvSpPr>
          <p:cNvPr id="12" name="Tekstvak 7">
            <a:extLst>
              <a:ext uri="{FF2B5EF4-FFF2-40B4-BE49-F238E27FC236}">
                <a16:creationId xmlns:a16="http://schemas.microsoft.com/office/drawing/2014/main" id="{E3A0D575-2DC6-B526-01D3-85FCB83D41FC}"/>
              </a:ext>
            </a:extLst>
          </p:cNvPr>
          <p:cNvSpPr txBox="1"/>
          <p:nvPr/>
        </p:nvSpPr>
        <p:spPr>
          <a:xfrm>
            <a:off x="495300" y="790794"/>
            <a:ext cx="11201400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62 projects/activities (internal and external) in 2023 distributed throughout all research groups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We had collaborations with all Flemish Universities and many national and international partners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3 VLIZ research group leaders serve as  as guest professors </a:t>
            </a:r>
            <a:endParaRPr lang="en-GB" sz="5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VLIZ researchers were involved in several research highlights</a:t>
            </a:r>
          </a:p>
          <a:p>
            <a:pPr marL="742950" lvl="1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Leadership</a:t>
            </a:r>
          </a:p>
          <a:p>
            <a:pPr marL="742950" lvl="1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Impact</a:t>
            </a:r>
          </a:p>
          <a:p>
            <a:pPr marL="742950" lvl="1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Visibility</a:t>
            </a:r>
          </a:p>
          <a:p>
            <a:pPr marL="742950" lvl="1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Outreach &amp; Networking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09596B-458B-8702-E33A-1DF125DBF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2395647"/>
            <a:ext cx="2374900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D8359-2EE0-06BD-9D1D-0F4B4AF67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507" y="3028046"/>
            <a:ext cx="1929493" cy="1929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270EE-E515-1F16-F525-1CAE41D1F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105" y="3355772"/>
            <a:ext cx="2340811" cy="1442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3A48-B283-2014-4D95-265B23E00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250" y="4674491"/>
            <a:ext cx="2641600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15280-05EF-F8E5-312A-6E4C20F6B0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4665" y="4784209"/>
            <a:ext cx="2340811" cy="1374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4EE28C-4792-97A5-3795-1720162D56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1309" y="4586572"/>
            <a:ext cx="1853078" cy="19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4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9925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Highlights 2023: New Projects and Leadership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65102"/>
            <a:ext cx="10593614" cy="662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Launch of the DTO 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Bioflow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and INSPIRE projects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500" dirty="0">
              <a:solidFill>
                <a:srgbClr val="354D9B"/>
              </a:solidFill>
              <a:latin typeface="Sofia Pro" pitchFamily="2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DTO-</a:t>
            </a:r>
            <a:r>
              <a:rPr lang="en-GB" sz="2000" dirty="0" err="1">
                <a:solidFill>
                  <a:srgbClr val="354D9B"/>
                </a:solidFill>
                <a:latin typeface="Sofia Pro" pitchFamily="2" charset="0"/>
              </a:rPr>
              <a:t>BioFlow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is composed of 32 participants (VLIZ coordinates, 42M, 10 M€)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  <a:sym typeface="Arial"/>
              </a:rPr>
              <a:t>INSPIRE is composed of 26 partners (VLIZ coordinates, 48M, 10 M€)</a:t>
            </a: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Beyond Submerged Landscapes – defining human response to postglacial sea-level rise and climate change (SUBNORDICA) is awarded an ERC synergy grant.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lvl="2"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 </a:t>
            </a:r>
          </a:p>
          <a:p>
            <a:pPr lvl="2"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63E57-3219-F4C4-5503-E31A214416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55" t="46191" r="21427" b="15712"/>
          <a:stretch/>
        </p:blipFill>
        <p:spPr>
          <a:xfrm>
            <a:off x="6050991" y="1788969"/>
            <a:ext cx="3715947" cy="1126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0D7F6-BA89-75F5-1671-DE537CC41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58" y="1593807"/>
            <a:ext cx="4051647" cy="135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05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Highlights 2023: Impact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65102"/>
            <a:ext cx="11273970" cy="650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North Sea Wrecks: “80 years later: Marine sediments still influenced by an old war ship“ – led by UGENT</a:t>
            </a:r>
          </a:p>
          <a:p>
            <a:pPr>
              <a:lnSpc>
                <a:spcPct val="150000"/>
              </a:lnSpc>
            </a:pPr>
            <a:endParaRPr lang="en-GB" sz="4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4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4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148 news stories,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56 original articles /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translations,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31 references to NSW, 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22 countries,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14 languages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8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VLIZ is taking a leading role (core team) of the Global Carbon Budget (release date is December 5</a:t>
            </a:r>
            <a:r>
              <a:rPr lang="en-GB" sz="2000" baseline="30000" dirty="0">
                <a:solidFill>
                  <a:srgbClr val="354D9B"/>
                </a:solidFill>
                <a:latin typeface="Sofia Pro" pitchFamily="2" charset="0"/>
              </a:rPr>
              <a:t>th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)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lvl="2"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F6960-E6D5-1740-01DB-550CFA945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296" y="2831740"/>
            <a:ext cx="8123357" cy="2155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82C77C-FA91-21EB-B76A-F0FF84CEA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4197" y="1683658"/>
            <a:ext cx="8123357" cy="9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0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Highlights 2023: Visibility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07046"/>
            <a:ext cx="10593614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VLIZ events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Workshop ‘Hotels and the Registration of Travelers, Migrants and Tourists’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ANERIS Workshop on Genomic Technologies was organized by VLIZ </a:t>
            </a:r>
            <a:r>
              <a:rPr lang="en-DE" sz="2000" dirty="0">
                <a:solidFill>
                  <a:srgbClr val="354D9B"/>
                </a:solidFill>
                <a:latin typeface="Sofia Pro" pitchFamily="2" charset="0"/>
              </a:rPr>
              <a:t>  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DE" sz="2000" dirty="0">
                <a:solidFill>
                  <a:srgbClr val="354D9B"/>
                </a:solidFill>
                <a:latin typeface="Sofia Pro" pitchFamily="2" charset="0"/>
              </a:rPr>
              <a:t>ICOS/GCB/SOCAT/SOCONET workshop with 100+ participants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DE" sz="2000" dirty="0">
                <a:solidFill>
                  <a:srgbClr val="354D9B"/>
                </a:solidFill>
                <a:latin typeface="Sofia Pro" pitchFamily="2" charset="0"/>
              </a:rPr>
              <a:t>Kick-off events for DTO BioFlow and INSPIRE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DE" sz="2000" dirty="0">
                <a:solidFill>
                  <a:srgbClr val="354D9B"/>
                </a:solidFill>
                <a:latin typeface="Sofia Pro" pitchFamily="2" charset="0"/>
              </a:rPr>
              <a:t>Ostend working group on Ocean and Human Health</a:t>
            </a: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F2E14EB-8326-1E8A-4104-C296BCD36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98" y="4024395"/>
            <a:ext cx="4381813" cy="2171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6ED243-971A-AD9C-516D-18D85F681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5104" y="4028619"/>
            <a:ext cx="5190046" cy="213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1A4D0-758B-1E16-11E9-D86AD0F91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7013" y="3088810"/>
            <a:ext cx="2946135" cy="8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8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45720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11" name="Tekstvak 9">
            <a:extLst>
              <a:ext uri="{FF2B5EF4-FFF2-40B4-BE49-F238E27FC236}">
                <a16:creationId xmlns:a16="http://schemas.microsoft.com/office/drawing/2014/main" id="{41B72B16-A188-C7AA-5A3B-EB87A10B0F5B}"/>
              </a:ext>
            </a:extLst>
          </p:cNvPr>
          <p:cNvSpPr txBox="1"/>
          <p:nvPr/>
        </p:nvSpPr>
        <p:spPr>
          <a:xfrm>
            <a:off x="422730" y="372715"/>
            <a:ext cx="758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54D9B"/>
                </a:solidFill>
                <a:latin typeface="Sofia Pro" pitchFamily="2" charset="0"/>
              </a:rPr>
              <a:t>Highlights 2023: Outreach and Networking</a:t>
            </a: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42902B98-6668-7A5C-56D0-EFC92E5411E8}"/>
              </a:ext>
            </a:extLst>
          </p:cNvPr>
          <p:cNvSpPr txBox="1"/>
          <p:nvPr/>
        </p:nvSpPr>
        <p:spPr>
          <a:xfrm>
            <a:off x="495300" y="665102"/>
            <a:ext cx="6296480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2000" dirty="0">
                <a:solidFill>
                  <a:srgbClr val="354D9B"/>
                </a:solidFill>
                <a:latin typeface="Sofia Pro" pitchFamily="2" charset="0"/>
              </a:rPr>
              <a:t>Policy Briefs on Blue Carbon and Carbon Accounting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DE" sz="2000" dirty="0">
                <a:solidFill>
                  <a:srgbClr val="354D9B"/>
                </a:solidFill>
              </a:rPr>
              <a:t>COST </a:t>
            </a: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long read: exploring the oceans with the European Tracking Network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</a:rPr>
              <a:t>Ocean Sound EOV Implementation Plan</a:t>
            </a: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000" dirty="0">
                <a:solidFill>
                  <a:srgbClr val="354D9B"/>
                </a:solidFill>
                <a:latin typeface="Sofia Pro" pitchFamily="2" charset="0"/>
              </a:rPr>
              <a:t>Contribution to: </a:t>
            </a:r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Feasibility of eradication and spread limitation for species of Union concern </a:t>
            </a:r>
            <a:r>
              <a:rPr lang="en-US" sz="2000" dirty="0" err="1">
                <a:solidFill>
                  <a:srgbClr val="354D9B"/>
                </a:solidFill>
                <a:latin typeface="Sofia Pro" pitchFamily="2" charset="0"/>
              </a:rPr>
              <a:t>sensu</a:t>
            </a:r>
            <a:r>
              <a:rPr lang="en-US" sz="2000" dirty="0">
                <a:solidFill>
                  <a:srgbClr val="354D9B"/>
                </a:solidFill>
                <a:latin typeface="Sofia Pro" pitchFamily="2" charset="0"/>
              </a:rPr>
              <a:t> the EU IAS Regulation (EU 1143/2014) in Belgium</a:t>
            </a:r>
            <a:endParaRPr lang="en-DE" sz="2000" dirty="0">
              <a:solidFill>
                <a:srgbClr val="354D9B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DE" sz="2000" dirty="0">
              <a:solidFill>
                <a:srgbClr val="354D9B"/>
              </a:solidFill>
            </a:endParaRPr>
          </a:p>
          <a:p>
            <a:pPr marL="1200150" lvl="2" indent="-28575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000" dirty="0">
              <a:solidFill>
                <a:srgbClr val="354D9B"/>
              </a:solidFill>
              <a:latin typeface="Sofia Pro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14191-846D-6E0E-B067-3462CB90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780" y="1243259"/>
            <a:ext cx="4779463" cy="2946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909EF5-291D-74E7-EE83-DC22DCAC0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372" y="4483032"/>
            <a:ext cx="5480351" cy="1786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36FA27-003B-318F-5CD6-0C04661BB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151" y="4483032"/>
            <a:ext cx="4358186" cy="17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57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61A5FC4780364188CEDF7A2845B571" ma:contentTypeVersion="14" ma:contentTypeDescription="Een nieuw document maken." ma:contentTypeScope="" ma:versionID="e8ecbbcbda218668ac79f3d49dc52be8">
  <xsd:schema xmlns:xsd="http://www.w3.org/2001/XMLSchema" xmlns:xs="http://www.w3.org/2001/XMLSchema" xmlns:p="http://schemas.microsoft.com/office/2006/metadata/properties" xmlns:ns2="9fe09ab4-8525-409f-9c79-50bfb5d5c542" xmlns:ns3="7edba0e0-91f0-4dc0-9a35-ec122faa1ebd" targetNamespace="http://schemas.microsoft.com/office/2006/metadata/properties" ma:root="true" ma:fieldsID="92bae2daba6e4df92b5a6103fa5b57a9" ns2:_="" ns3:_="">
    <xsd:import namespace="9fe09ab4-8525-409f-9c79-50bfb5d5c542"/>
    <xsd:import namespace="7edba0e0-91f0-4dc0-9a35-ec122faa1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09ab4-8525-409f-9c79-50bfb5d5c5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ba6d4dff-7aa7-43ac-b41c-ffaa9d29ac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ba0e0-91f0-4dc0-9a35-ec122faa1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6664987-b121-4225-9ed5-510e6303f194}" ma:internalName="TaxCatchAll" ma:showField="CatchAllData" ma:web="7edba0e0-91f0-4dc0-9a35-ec122faa1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dba0e0-91f0-4dc0-9a35-ec122faa1ebd" xsi:nil="true"/>
    <lcf76f155ced4ddcb4097134ff3c332f xmlns="9fe09ab4-8525-409f-9c79-50bfb5d5c54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FC814A-7027-4BA1-99D0-F56A31B3C5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09ab4-8525-409f-9c79-50bfb5d5c542"/>
    <ds:schemaRef ds:uri="7edba0e0-91f0-4dc0-9a35-ec122faa1e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693002-F7C2-4AB3-82B3-26E7957AAA76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9fe09ab4-8525-409f-9c79-50bfb5d5c542"/>
    <ds:schemaRef ds:uri="http://purl.org/dc/dcmitype/"/>
    <ds:schemaRef ds:uri="7edba0e0-91f0-4dc0-9a35-ec122faa1eb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2FC44AF-F62C-4F67-8063-A8D0B3FC26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883</Words>
  <Application>Microsoft Macintosh PowerPoint</Application>
  <PresentationFormat>Widescreen</PresentationFormat>
  <Paragraphs>199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Nunito Sans</vt:lpstr>
      <vt:lpstr>Sofia Pro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Lise Lambrecht</dc:creator>
  <cp:lastModifiedBy>Peter Landschützer</cp:lastModifiedBy>
  <cp:revision>172</cp:revision>
  <dcterms:created xsi:type="dcterms:W3CDTF">2022-09-27T07:11:30Z</dcterms:created>
  <dcterms:modified xsi:type="dcterms:W3CDTF">2023-12-01T08:24:36Z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0x0101007961A5FC4780364188CEDF7A2845B571</vt:lpwstr>
  </property>
  <property fmtid="{D5CDD505-2E9C-101B-9397-08002B2CF9AE}" pid="3" name="MediaServiceImageTags">
    <vt:lpwstr/>
  </property>
</Properties>
</file>